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</p:sldIdLst>
  <p:sldSz cx="9144000" cy="5143500" type="screen16x9"/>
  <p:notesSz cx="6858000" cy="9144000"/>
  <p:embeddedFontLst>
    <p:embeddedFont>
      <p:font typeface="Century Gothic" panose="020B050202020202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93" d="100"/>
          <a:sy n="93" d="100"/>
        </p:scale>
        <p:origin x="7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5614075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547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5293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1" name="Shape 24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268283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42635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Shape 2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387709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Shape 2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20122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77729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6557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22166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93" name="Shape 29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26006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22416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5119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56043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98310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4479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40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6235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6233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45223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Shape 3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5220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65" name="Shape 365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0041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71" name="Shape 37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743578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38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6394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435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4032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03459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6" name="Shape 2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4790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80676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1313258" y="457200"/>
            <a:ext cx="6507167" cy="2400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13258" y="2914650"/>
            <a:ext cx="6507167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31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ctr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ctr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ctr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ctr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ctr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ctr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ctr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ctr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856058" y="1200150"/>
            <a:ext cx="2661841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3827858" y="457200"/>
            <a:ext cx="4457700" cy="3886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04775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04775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04775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04775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body" idx="2"/>
          </p:nvPr>
        </p:nvSpPr>
        <p:spPr>
          <a:xfrm>
            <a:off x="856058" y="2228850"/>
            <a:ext cx="266184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15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7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xfrm>
            <a:off x="856058" y="1200150"/>
            <a:ext cx="4000501" cy="1028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pic" idx="2"/>
          </p:nvPr>
        </p:nvSpPr>
        <p:spPr>
          <a:xfrm>
            <a:off x="5575300" y="-13716"/>
            <a:ext cx="2457449" cy="5177789"/>
          </a:xfrm>
          <a:prstGeom prst="rect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856058" y="2228850"/>
            <a:ext cx="4000501" cy="13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15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7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dt" idx="10"/>
          </p:nvPr>
        </p:nvSpPr>
        <p:spPr>
          <a:xfrm>
            <a:off x="4799408" y="4412457"/>
            <a:ext cx="6857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38290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ldNum" idx="12"/>
          </p:nvPr>
        </p:nvSpPr>
        <p:spPr>
          <a:xfrm>
            <a:off x="8056960" y="4412457"/>
            <a:ext cx="24192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anoramic Picture with Caption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856059" y="3549648"/>
            <a:ext cx="7429500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7" name="Shape 77"/>
          <p:cNvSpPr>
            <a:spLocks noGrp="1"/>
          </p:cNvSpPr>
          <p:nvPr>
            <p:ph type="pic" idx="2"/>
          </p:nvPr>
        </p:nvSpPr>
        <p:spPr>
          <a:xfrm>
            <a:off x="1484708" y="699083"/>
            <a:ext cx="6169457" cy="2373731"/>
          </a:xfrm>
          <a:prstGeom prst="roundRect">
            <a:avLst>
              <a:gd name="adj" fmla="val 4380"/>
            </a:avLst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856059" y="3974701"/>
            <a:ext cx="7429500" cy="37028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15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7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135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6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aption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23431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6" name="Shape 86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/>
        </p:nvSpPr>
        <p:spPr>
          <a:xfrm>
            <a:off x="627458" y="590118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90" name="Shape 90"/>
          <p:cNvSpPr txBox="1"/>
          <p:nvPr/>
        </p:nvSpPr>
        <p:spPr>
          <a:xfrm>
            <a:off x="7828359" y="2057400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1084659" y="457200"/>
            <a:ext cx="6972299" cy="2057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1256108" y="2514600"/>
            <a:ext cx="6629402" cy="2857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21431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4" name="Shape 94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Shape 9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ame Card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856058" y="2481435"/>
            <a:ext cx="7429500" cy="11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856058" y="3583035"/>
            <a:ext cx="7429500" cy="6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Shape 10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Shape 102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Name Card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 txBox="1"/>
          <p:nvPr/>
        </p:nvSpPr>
        <p:spPr>
          <a:xfrm>
            <a:off x="627458" y="590118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7828359" y="2057400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60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1084659" y="457200"/>
            <a:ext cx="6972299" cy="2057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856058" y="2914650"/>
            <a:ext cx="7429500" cy="666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14313" marR="0" lvl="0" indent="-214313" algn="l" rtl="0">
              <a:spcBef>
                <a:spcPts val="36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8" name="Shape 108"/>
          <p:cNvSpPr txBox="1">
            <a:spLocks noGrp="1"/>
          </p:cNvSpPr>
          <p:nvPr>
            <p:ph type="body" idx="2"/>
          </p:nvPr>
        </p:nvSpPr>
        <p:spPr>
          <a:xfrm>
            <a:off x="856058" y="3581400"/>
            <a:ext cx="7429500" cy="762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09" name="Shape 10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0" name="Shape 11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Shape 11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rue or Fals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20573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856058" y="2628900"/>
            <a:ext cx="7429500" cy="6286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214313" marR="0" lvl="0" indent="-214313" algn="l" rtl="0">
              <a:spcBef>
                <a:spcPts val="42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2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body" idx="2"/>
          </p:nvPr>
        </p:nvSpPr>
        <p:spPr>
          <a:xfrm>
            <a:off x="856058" y="3257550"/>
            <a:ext cx="7429500" cy="10858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Shape 117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8" name="Shape 118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 rot="5400000">
            <a:off x="3399234" y="-542923"/>
            <a:ext cx="2343150" cy="74294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Shape 122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 rot="5400000">
            <a:off x="5513515" y="1571357"/>
            <a:ext cx="3886201" cy="16578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 rot="5400000">
            <a:off x="1741883" y="-428624"/>
            <a:ext cx="3886200" cy="56578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Shape 12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19063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675" b="1" i="0" u="none" strike="noStrike" cap="none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56058" y="2000250"/>
            <a:ext cx="3657600" cy="2343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128588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47637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2"/>
          </p:nvPr>
        </p:nvSpPr>
        <p:spPr>
          <a:xfrm>
            <a:off x="4627958" y="2000250"/>
            <a:ext cx="3657600" cy="2343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128588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47637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lt2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4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4800" b="0" i="0" u="none" strike="noStrike" cap="none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490250" y="4681008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68575" tIns="34275" rIns="68575" bIns="3427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675" b="1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675" b="1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56059" y="2000250"/>
            <a:ext cx="7429498" cy="2343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1313259" y="2481435"/>
            <a:ext cx="6515100" cy="110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r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3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1313258" y="3583035"/>
            <a:ext cx="6515100" cy="645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1"/>
          </p:nvPr>
        </p:nvSpPr>
        <p:spPr>
          <a:xfrm>
            <a:off x="1071961" y="1993900"/>
            <a:ext cx="3441697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2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body" idx="2"/>
          </p:nvPr>
        </p:nvSpPr>
        <p:spPr>
          <a:xfrm>
            <a:off x="856058" y="2432447"/>
            <a:ext cx="3657600" cy="19109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28588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47637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3"/>
          </p:nvPr>
        </p:nvSpPr>
        <p:spPr>
          <a:xfrm>
            <a:off x="4832350" y="2000250"/>
            <a:ext cx="3453209" cy="4321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2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21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342900" marR="0" lvl="1" indent="0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5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685800" marR="0" lvl="2" indent="0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35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028700" marR="0" lvl="3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371600" marR="0" lvl="4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714500" marR="0" lvl="5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057400" marR="0" lvl="6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400300" marR="0" lvl="7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743200" marR="0" lvl="8" indent="0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Font typeface="Arial"/>
              <a:buNone/>
              <a:defRPr sz="1200" b="1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4"/>
          </p:nvPr>
        </p:nvSpPr>
        <p:spPr>
          <a:xfrm>
            <a:off x="4627958" y="2432447"/>
            <a:ext cx="3657601" cy="19109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14313" marR="0" lvl="0" indent="-128588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47637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71437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856059" y="457200"/>
            <a:ext cx="7429498" cy="14287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Clr>
                <a:schemeClr val="lt1"/>
              </a:buClr>
              <a:buFont typeface="Century Gothic"/>
              <a:buNone/>
              <a:defRPr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856059" y="2000250"/>
            <a:ext cx="7429498" cy="23431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214313" marR="0" lvl="0" indent="-119063" algn="l" rtl="0">
              <a:spcBef>
                <a:spcPts val="30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5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557213" marR="0" lvl="1" indent="-128587" algn="l" rtl="0">
              <a:spcBef>
                <a:spcPts val="270"/>
              </a:spcBef>
              <a:spcAft>
                <a:spcPts val="450"/>
              </a:spcAft>
              <a:buClr>
                <a:schemeClr val="lt1"/>
              </a:buClr>
              <a:buSzPct val="96428"/>
              <a:buFont typeface="Arial"/>
              <a:buChar char="•"/>
              <a:defRPr sz="13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900113" marR="0" lvl="2" indent="-138112" algn="l" rtl="0">
              <a:spcBef>
                <a:spcPts val="24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12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157288" marR="0" lvl="3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1500188" marR="0" lvl="4" indent="-61912" algn="l" rtl="0">
              <a:spcBef>
                <a:spcPts val="210"/>
              </a:spcBef>
              <a:spcAft>
                <a:spcPts val="450"/>
              </a:spcAft>
              <a:buClr>
                <a:schemeClr val="lt1"/>
              </a:buClr>
              <a:buSzPct val="95454"/>
              <a:buFont typeface="Arial"/>
              <a:buChar char="•"/>
              <a:defRPr sz="105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1885950" marR="0" lvl="5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2228850" marR="0" lvl="6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2571750" marR="0" lvl="7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2914650" marR="0" lvl="8" indent="-114300" algn="l" rtl="0">
              <a:spcBef>
                <a:spcPts val="180"/>
              </a:spcBef>
              <a:spcAft>
                <a:spcPts val="450"/>
              </a:spcAft>
              <a:buClr>
                <a:schemeClr val="lt1"/>
              </a:buClr>
              <a:buSzPct val="100000"/>
              <a:buFont typeface="Arial"/>
              <a:buChar char="•"/>
              <a:defRPr sz="9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6628209" y="4412457"/>
            <a:ext cx="120015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856058" y="4412457"/>
            <a:ext cx="565784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Font typeface="Century Gothic"/>
              <a:buNone/>
              <a:defRPr sz="675" b="1" i="0" u="none" strike="noStrike" cap="non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7885510" y="4412457"/>
            <a:ext cx="413374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Century Gothic"/>
              <a:buNone/>
            </a:pPr>
            <a:fld id="{00000000-1234-1234-1234-123412341234}" type="slidenum">
              <a:rPr lang="en" sz="2100" b="0" i="0" u="none" strike="noStrike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‹#›</a:t>
            </a:fld>
            <a:endParaRPr lang="en" sz="2100" b="0" i="0" u="none" strike="noStrike" cap="none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gif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>
            <a:spLocks noGrp="1"/>
          </p:cNvSpPr>
          <p:nvPr>
            <p:ph type="ctrTitle"/>
          </p:nvPr>
        </p:nvSpPr>
        <p:spPr>
          <a:xfrm>
            <a:off x="1313258" y="457200"/>
            <a:ext cx="6507167" cy="2400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3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GLENDALE COMMUNITY COLLEGE</a:t>
            </a:r>
          </a:p>
        </p:txBody>
      </p:sp>
      <p:sp>
        <p:nvSpPr>
          <p:cNvPr id="136" name="Shape 136"/>
          <p:cNvSpPr txBox="1">
            <a:spLocks noGrp="1"/>
          </p:cNvSpPr>
          <p:nvPr>
            <p:ph type="subTitle" idx="1"/>
          </p:nvPr>
        </p:nvSpPr>
        <p:spPr>
          <a:xfrm>
            <a:off x="1313258" y="2914650"/>
            <a:ext cx="6507167" cy="142874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575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Team 1</a:t>
            </a:r>
          </a:p>
        </p:txBody>
      </p:sp>
      <p:pic>
        <p:nvPicPr>
          <p:cNvPr id="137" name="Shape 1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031" y="3699137"/>
            <a:ext cx="3844620" cy="1155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64325" y="2568540"/>
            <a:ext cx="1712200" cy="2285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Shape 1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6031" y="143198"/>
            <a:ext cx="1758993" cy="146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Shape 14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4325" y="143198"/>
            <a:ext cx="1689751" cy="18636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 txBox="1">
            <a:spLocks noGrp="1"/>
          </p:cNvSpPr>
          <p:nvPr>
            <p:ph type="title"/>
          </p:nvPr>
        </p:nvSpPr>
        <p:spPr>
          <a:xfrm>
            <a:off x="804689" y="159250"/>
            <a:ext cx="7429498" cy="53939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APRS TRACKING</a:t>
            </a:r>
          </a:p>
        </p:txBody>
      </p:sp>
      <p:pic>
        <p:nvPicPr>
          <p:cNvPr id="237" name="Shape 237" descr="IMG1421247084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6921" y="933087"/>
            <a:ext cx="2065869" cy="3672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Shape 2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46950" y="933087"/>
            <a:ext cx="6228991" cy="3672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804689" y="169522"/>
            <a:ext cx="7429498" cy="41610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PROGRAMMING</a:t>
            </a:r>
          </a:p>
        </p:txBody>
      </p:sp>
      <p:sp>
        <p:nvSpPr>
          <p:cNvPr id="244" name="Shape 244"/>
          <p:cNvSpPr txBox="1"/>
          <p:nvPr/>
        </p:nvSpPr>
        <p:spPr>
          <a:xfrm>
            <a:off x="2887038" y="1213619"/>
            <a:ext cx="6498933" cy="3782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STARTED HERE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&lt;--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entury Gothic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Century Gothic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ENDED HERE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		      		</a:t>
            </a:r>
          </a:p>
        </p:txBody>
      </p:sp>
      <p:pic>
        <p:nvPicPr>
          <p:cNvPr id="245" name="Shape 2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88119" y="1761350"/>
            <a:ext cx="2755874" cy="2792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Shape 2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112275"/>
            <a:ext cx="2511599" cy="1992544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Shape 247"/>
          <p:cNvSpPr/>
          <p:nvPr/>
        </p:nvSpPr>
        <p:spPr>
          <a:xfrm>
            <a:off x="5382669" y="3863082"/>
            <a:ext cx="544500" cy="38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51515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Shape 248"/>
          <p:cNvSpPr/>
          <p:nvPr/>
        </p:nvSpPr>
        <p:spPr>
          <a:xfrm rot="10800000">
            <a:off x="2794267" y="2380632"/>
            <a:ext cx="544500" cy="38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9050" cap="rnd" cmpd="sng">
            <a:solidFill>
              <a:srgbClr val="51515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856050" y="457200"/>
            <a:ext cx="7429500" cy="9195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000"/>
              <a:t>PROGRAMMING</a:t>
            </a:r>
          </a:p>
        </p:txBody>
      </p:sp>
      <p:pic>
        <p:nvPicPr>
          <p:cNvPr id="254" name="Shape 2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512" y="1532050"/>
            <a:ext cx="8970575" cy="291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title"/>
          </p:nvPr>
        </p:nvSpPr>
        <p:spPr>
          <a:xfrm>
            <a:off x="857250" y="153625"/>
            <a:ext cx="7429500" cy="6069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Reacting to external stimuli</a:t>
            </a:r>
          </a:p>
        </p:txBody>
      </p:sp>
      <p:pic>
        <p:nvPicPr>
          <p:cNvPr id="260" name="Shape 2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4646" y="919199"/>
            <a:ext cx="2914700" cy="4148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Shape 2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53" y="919203"/>
            <a:ext cx="2969850" cy="2378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Shape 2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50" y="3196575"/>
            <a:ext cx="2969850" cy="187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Shape 2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18398" y="3661098"/>
            <a:ext cx="2969850" cy="1406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Shape 2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18400" y="919200"/>
            <a:ext cx="2969850" cy="2674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857259" y="0"/>
            <a:ext cx="7429500" cy="1428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/>
              <a:t>What went wrong with the code</a:t>
            </a:r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6962" y="1171825"/>
            <a:ext cx="6610076" cy="145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/>
        </p:nvSpPr>
        <p:spPr>
          <a:xfrm>
            <a:off x="1301000" y="2687075"/>
            <a:ext cx="6610200" cy="118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>
                <a:solidFill>
                  <a:srgbClr val="FFFFFF"/>
                </a:solidFill>
              </a:rPr>
              <a:t>The analog pressure sensor was coded as an integer instead of a double or float.</a:t>
            </a:r>
          </a:p>
        </p:txBody>
      </p:sp>
      <p:pic>
        <p:nvPicPr>
          <p:cNvPr id="272" name="Shape 2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5497" y="3050500"/>
            <a:ext cx="3393025" cy="194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Shape 277" descr="20170401_093054.jpg"/>
          <p:cNvPicPr preferRelativeResize="0"/>
          <p:nvPr/>
        </p:nvPicPr>
        <p:blipFill rotWithShape="1">
          <a:blip r:embed="rId3">
            <a:alphaModFix/>
          </a:blip>
          <a:srcRect t="-21981" b="42654"/>
          <a:stretch/>
        </p:blipFill>
        <p:spPr>
          <a:xfrm>
            <a:off x="5501026" y="931601"/>
            <a:ext cx="3509411" cy="4092460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Shape 2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endParaRPr sz="2400" b="0" i="0" u="none" strike="noStrike" cap="non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9" name="Shape 279" descr="IMG_055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4384" y="1017724"/>
            <a:ext cx="5336642" cy="400633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IMG_056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4386" y="154111"/>
            <a:ext cx="8846049" cy="1944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 title="launch short.avi"/>
          <p:cNvSpPr/>
          <p:nvPr/>
        </p:nvSpPr>
        <p:spPr>
          <a:xfrm>
            <a:off x="1244600" y="76200"/>
            <a:ext cx="6654800" cy="4991100"/>
          </a:xfrm>
          <a:prstGeom prst="rect">
            <a:avLst/>
          </a:prstGeom>
          <a:noFill/>
          <a:ln>
            <a:noFill/>
          </a:ln>
        </p:spPr>
      </p:sp>
      <p:pic>
        <p:nvPicPr>
          <p:cNvPr id="4" name="launch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00"/>
    </mc:Choice>
    <mc:Fallback>
      <p:transition spd="slow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urst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anding_shor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00"/>
    </mc:Choice>
    <mc:Fallback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Shape 300" descr="20170401_114508.jpg"/>
          <p:cNvPicPr preferRelativeResize="0"/>
          <p:nvPr/>
        </p:nvPicPr>
        <p:blipFill rotWithShape="1">
          <a:blip r:embed="rId3">
            <a:alphaModFix/>
          </a:blip>
          <a:srcRect t="19787" b="30716"/>
          <a:stretch/>
        </p:blipFill>
        <p:spPr>
          <a:xfrm>
            <a:off x="2962696" y="2604912"/>
            <a:ext cx="2675399" cy="235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Shape 301" descr="20170401_114442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5400000">
            <a:off x="4741275" y="-1778575"/>
            <a:ext cx="2461599" cy="6018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Shape 302" descr="IMG_0583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2599" y="2604887"/>
            <a:ext cx="3138851" cy="2354123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Shape 303"/>
          <p:cNvSpPr txBox="1"/>
          <p:nvPr/>
        </p:nvSpPr>
        <p:spPr>
          <a:xfrm>
            <a:off x="252300" y="742850"/>
            <a:ext cx="2505900" cy="975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3600">
                <a:solidFill>
                  <a:schemeClr val="lt1"/>
                </a:solidFill>
              </a:rPr>
              <a:t>Recovery</a:t>
            </a:r>
          </a:p>
        </p:txBody>
      </p:sp>
      <p:pic>
        <p:nvPicPr>
          <p:cNvPr id="304" name="Shape 3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0600" y="2604887"/>
            <a:ext cx="2637600" cy="2354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lang="en"/>
              <a:t>resented By</a:t>
            </a:r>
          </a:p>
        </p:txBody>
      </p:sp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910" y="1017725"/>
            <a:ext cx="1095065" cy="228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Shape 1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85569" y="1017725"/>
            <a:ext cx="1887481" cy="228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Shape 1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5601" y="1017725"/>
            <a:ext cx="1485179" cy="228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3067" y="1023565"/>
            <a:ext cx="1677938" cy="22824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3329" y="1017725"/>
            <a:ext cx="1838653" cy="2282486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40345" y="3300210"/>
            <a:ext cx="109506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Noel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Rojas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5285569" y="3321935"/>
            <a:ext cx="1887481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Stephen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Bakle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3565601" y="3300210"/>
            <a:ext cx="1485179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Austin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Macosky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7303067" y="3300210"/>
            <a:ext cx="1677938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Carlo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Hurtado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443329" y="3302417"/>
            <a:ext cx="1838653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Nic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Blum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050" y="1329050"/>
            <a:ext cx="4365499" cy="2803124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>
            <a:spLocks noGrp="1"/>
          </p:cNvSpPr>
          <p:nvPr>
            <p:ph type="title"/>
          </p:nvPr>
        </p:nvSpPr>
        <p:spPr>
          <a:xfrm>
            <a:off x="3434575" y="316525"/>
            <a:ext cx="21693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Temperature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11" name="Shape 3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325" y="1329050"/>
            <a:ext cx="4365500" cy="2803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>
            <a:spLocks noGrp="1"/>
          </p:cNvSpPr>
          <p:nvPr>
            <p:ph type="title"/>
          </p:nvPr>
        </p:nvSpPr>
        <p:spPr>
          <a:xfrm>
            <a:off x="311700" y="1950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Altitude</a:t>
            </a:r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891225"/>
            <a:ext cx="8520599" cy="387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311700" y="37217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Acceleration</a:t>
            </a:r>
          </a:p>
        </p:txBody>
      </p:sp>
      <p:pic>
        <p:nvPicPr>
          <p:cNvPr id="323" name="Shape 3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075" y="1096124"/>
            <a:ext cx="3015724" cy="16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Shape 3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03800" y="1096125"/>
            <a:ext cx="2747679" cy="163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80498" y="1096125"/>
            <a:ext cx="2551799" cy="1636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55975" y="2883425"/>
            <a:ext cx="2747675" cy="167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Shape 3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38625" y="2883424"/>
            <a:ext cx="2747675" cy="1673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>
            <a:spLocks noGrp="1"/>
          </p:cNvSpPr>
          <p:nvPr>
            <p:ph type="title"/>
          </p:nvPr>
        </p:nvSpPr>
        <p:spPr>
          <a:xfrm>
            <a:off x="311700" y="2084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Pressure</a:t>
            </a:r>
          </a:p>
        </p:txBody>
      </p:sp>
      <p:sp>
        <p:nvSpPr>
          <p:cNvPr id="333" name="Shape 3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34" name="Shape 3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017725"/>
            <a:ext cx="8520598" cy="1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064825"/>
            <a:ext cx="8520597" cy="181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title"/>
          </p:nvPr>
        </p:nvSpPr>
        <p:spPr>
          <a:xfrm>
            <a:off x="311700" y="3135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UV SENSOR</a:t>
            </a:r>
          </a:p>
        </p:txBody>
      </p:sp>
      <p:pic>
        <p:nvPicPr>
          <p:cNvPr id="341" name="Shape 3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26675"/>
            <a:ext cx="8520599" cy="3670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title"/>
          </p:nvPr>
        </p:nvSpPr>
        <p:spPr>
          <a:xfrm>
            <a:off x="311700" y="32665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SOUND</a:t>
            </a:r>
          </a:p>
        </p:txBody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348" name="Shape 3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4"/>
            <a:ext cx="8520600" cy="359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Shape 353"/>
          <p:cNvSpPr txBox="1">
            <a:spLocks noGrp="1"/>
          </p:cNvSpPr>
          <p:nvPr>
            <p:ph type="title"/>
          </p:nvPr>
        </p:nvSpPr>
        <p:spPr>
          <a:xfrm>
            <a:off x="311700" y="274000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HUMIDITY</a:t>
            </a:r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025" y="1017725"/>
            <a:ext cx="8520599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Shape 359"/>
          <p:cNvSpPr txBox="1">
            <a:spLocks noGrp="1"/>
          </p:cNvSpPr>
          <p:nvPr>
            <p:ph type="title"/>
          </p:nvPr>
        </p:nvSpPr>
        <p:spPr>
          <a:xfrm>
            <a:off x="311700" y="2082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/>
              <a:t>Power Consumption</a:t>
            </a:r>
          </a:p>
        </p:txBody>
      </p:sp>
      <p:pic>
        <p:nvPicPr>
          <p:cNvPr id="360" name="Shape 3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725" y="846712"/>
            <a:ext cx="4333199" cy="208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Shape 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3650" y="846724"/>
            <a:ext cx="4333200" cy="2082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Shape 3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00325" y="3066699"/>
            <a:ext cx="3343350" cy="2008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/>
              <a:t>Overview of What We Learned</a:t>
            </a:r>
          </a:p>
        </p:txBody>
      </p:sp>
      <p:sp>
        <p:nvSpPr>
          <p:cNvPr id="368" name="Shape 3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sound experiment - buzzer was audible in our video moments before burst 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uv experiment - at high altitudes there is a dangerous amount of UV radiation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humidity experiment - humidity spike when austin breathed into sensor upon retrieval (because he is full of hot air)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/>
              <a:t>Teamwork and communication - choose to pass together or fail together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endParaRPr sz="1600"/>
          </a:p>
          <a:p>
            <a:pPr marL="0" marR="0" lvl="0" indent="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None/>
            </a:pPr>
            <a:endParaRPr sz="1600"/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500" b="0" i="0" u="none" strike="noStrike" cap="small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ctrTitle"/>
          </p:nvPr>
        </p:nvSpPr>
        <p:spPr>
          <a:xfrm>
            <a:off x="1313250" y="457199"/>
            <a:ext cx="6507300" cy="1155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/>
              <a:t>SPECIAL THANKS TO...</a:t>
            </a:r>
          </a:p>
        </p:txBody>
      </p:sp>
      <p:sp>
        <p:nvSpPr>
          <p:cNvPr id="374" name="Shape 374"/>
          <p:cNvSpPr txBox="1">
            <a:spLocks noGrp="1"/>
          </p:cNvSpPr>
          <p:nvPr>
            <p:ph type="subTitle" idx="1"/>
          </p:nvPr>
        </p:nvSpPr>
        <p:spPr>
          <a:xfrm>
            <a:off x="1313250" y="2006800"/>
            <a:ext cx="6507300" cy="2336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 u="sng"/>
              <a:t>Our Mentors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/>
              <a:t>Dr. Tim Frank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/>
              <a:t>Rick Sparber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 u="sng"/>
              <a:t>Also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/>
              <a:t>Jack Crabtree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80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" sz="1800"/>
              <a:t>Everyone involved with ANSR</a:t>
            </a:r>
          </a:p>
        </p:txBody>
      </p:sp>
      <p:pic>
        <p:nvPicPr>
          <p:cNvPr id="375" name="Shape 3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2050" y="2479899"/>
            <a:ext cx="1689900" cy="1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Shape 376" descr="me on my hamoc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1548" y="2873374"/>
            <a:ext cx="2292148" cy="17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Shape 377" descr="jack crabtree.JPG"/>
          <p:cNvPicPr preferRelativeResize="0"/>
          <p:nvPr/>
        </p:nvPicPr>
        <p:blipFill rotWithShape="1">
          <a:blip r:embed="rId5">
            <a:alphaModFix/>
          </a:blip>
          <a:srcRect l="30244" t="14871" r="18667"/>
          <a:stretch/>
        </p:blipFill>
        <p:spPr>
          <a:xfrm>
            <a:off x="7396399" y="513087"/>
            <a:ext cx="1285800" cy="187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Shape 378" descr="IMG_0507.JPG"/>
          <p:cNvPicPr preferRelativeResize="0"/>
          <p:nvPr/>
        </p:nvPicPr>
        <p:blipFill rotWithShape="1">
          <a:blip r:embed="rId6">
            <a:alphaModFix/>
          </a:blip>
          <a:srcRect l="11050" t="20380" r="76097" b="48370"/>
          <a:stretch/>
        </p:blipFill>
        <p:spPr>
          <a:xfrm>
            <a:off x="531200" y="513100"/>
            <a:ext cx="1215897" cy="2217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Shape 160" descr="special-projectslogo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7450" y="139900"/>
            <a:ext cx="4229100" cy="897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 descr="B0Rwjp6IgAAxBBO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2824" y="1152475"/>
            <a:ext cx="5350825" cy="349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369850" y="2051750"/>
            <a:ext cx="1630500" cy="661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chemeClr val="lt1"/>
                </a:solidFill>
              </a:rPr>
              <a:t>First Semester</a:t>
            </a:r>
          </a:p>
        </p:txBody>
      </p:sp>
      <p:sp>
        <p:nvSpPr>
          <p:cNvPr id="163" name="Shape 163"/>
          <p:cNvSpPr txBox="1"/>
          <p:nvPr/>
        </p:nvSpPr>
        <p:spPr>
          <a:xfrm>
            <a:off x="7342500" y="2051750"/>
            <a:ext cx="1630500" cy="520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chemeClr val="lt1"/>
                </a:solidFill>
              </a:rPr>
              <a:t>Second 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" sz="2000">
                <a:solidFill>
                  <a:schemeClr val="lt1"/>
                </a:solidFill>
              </a:rPr>
              <a:t>Semester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Shape 168" descr="arduino_official_Logo__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475" y="122175"/>
            <a:ext cx="1844961" cy="140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 descr="boris-bon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874" y="1571795"/>
            <a:ext cx="1110400" cy="130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Shape 170" descr="Raspberry_Pi_Logo.sv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4175" y="1671301"/>
            <a:ext cx="1110400" cy="1403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Shape 171" descr="brb_title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444175" y="288345"/>
            <a:ext cx="1110400" cy="1199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Shape 172" descr="imagesN527QQ7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036425" y="539816"/>
            <a:ext cx="5114150" cy="3666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 descr="RunCam2_03__42767.1448525507.500.750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1162" y="3075100"/>
            <a:ext cx="1305824" cy="1305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Shape 174" descr="aaa55d0400332a3838e2f83cb5dd2c98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63624" y="3502710"/>
            <a:ext cx="1614352" cy="703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 descr="Logo_of_Google_Drive.svg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360" y="863029"/>
            <a:ext cx="3637833" cy="3068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Shape 180" descr="68747470733a2f2f6c68342e67677068742e636f6d2f3743355f54764d54503361735a753671596d474749774f6e5f733353485f734342304b644268445861757a67534d73526170776f43654c35355634414b4161754249553d77333030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1498" y="285051"/>
            <a:ext cx="2056524" cy="205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 descr="slice_PT_hampineappl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929" y="3364433"/>
            <a:ext cx="2795474" cy="152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 descr="2b8b50292406e88aeb81880130d13d7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388532" y="285051"/>
            <a:ext cx="2520174" cy="189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 descr="PNGPIX-COM-Hourglass-PNG-Transparent-Image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799250" y="2694752"/>
            <a:ext cx="2056526" cy="2193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</a:t>
            </a:r>
            <a:r>
              <a:rPr lang="en"/>
              <a:t>ission Goals</a:t>
            </a:r>
          </a:p>
        </p:txBody>
      </p:sp>
      <p:sp>
        <p:nvSpPr>
          <p:cNvPr id="189" name="Shape 18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4572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 the following with respect to altitude</a:t>
            </a:r>
          </a:p>
          <a:p>
            <a:pPr marL="914400" marR="0" lvl="1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UV light intensity</a:t>
            </a:r>
          </a:p>
          <a:p>
            <a:pPr marL="914400" marR="0" lvl="1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Relative humidity</a:t>
            </a:r>
          </a:p>
          <a:p>
            <a:pPr marL="914400" marR="0" lvl="1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○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Sound conduction through the air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Measure atmospheric conditions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Create a payload that can react to external stimuli</a:t>
            </a:r>
          </a:p>
          <a:p>
            <a:pPr marL="457200" marR="0" lvl="0" indent="-342900" algn="l" rtl="0">
              <a:lnSpc>
                <a:spcPct val="150000"/>
              </a:lnSpc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</a:pPr>
            <a:r>
              <a:rPr lang="en" sz="1600" b="0" i="0" u="none" strike="noStrike" cap="smal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Transmit live position and altitude data via HAM radio</a:t>
            </a:r>
          </a:p>
          <a:p>
            <a:pPr marL="0" marR="0" lvl="0" indent="0" algn="l" rtl="0">
              <a:spcBef>
                <a:spcPts val="45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endParaRPr sz="1500" b="0" i="0" u="none" strike="noStrike" cap="small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7996" y="155775"/>
            <a:ext cx="1889923" cy="2176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34585" y="2578150"/>
            <a:ext cx="2295524" cy="1990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Shape 19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34937" y="155775"/>
            <a:ext cx="1525268" cy="156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83692" y="2026000"/>
            <a:ext cx="1404091" cy="943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title"/>
          </p:nvPr>
        </p:nvSpPr>
        <p:spPr>
          <a:xfrm>
            <a:off x="1240020" y="464583"/>
            <a:ext cx="7204200" cy="4985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List of Components</a:t>
            </a:r>
          </a:p>
        </p:txBody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843758" y="1510770"/>
            <a:ext cx="3483899" cy="28776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101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2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ANALOG SENSORS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TMP36GT9Z – Temperature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ASDX-A2 – Pressure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DE-ACCM6G - Accelerometer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GUVAS12SD – Ultraviolet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HIH4030 – Humidity Sensor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Voltage/Current Monitor</a:t>
            </a:r>
          </a:p>
          <a:p>
            <a:pPr marL="101600" marR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4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DIGITAL SENSORS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DS18B20 – Temperature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BMP180 – Pressure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MPU6050 – Accelerometer/Gyroscope </a:t>
            </a:r>
          </a:p>
          <a:p>
            <a:pPr marL="520700" marR="0" lvl="1" indent="-889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marR="0" lvl="0" indent="-7620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Shape 200"/>
          <p:cNvSpPr txBox="1">
            <a:spLocks noGrp="1"/>
          </p:cNvSpPr>
          <p:nvPr>
            <p:ph type="body" idx="2"/>
          </p:nvPr>
        </p:nvSpPr>
        <p:spPr>
          <a:xfrm>
            <a:off x="4604403" y="1515991"/>
            <a:ext cx="3483899" cy="2876999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1016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2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BOARD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Arduino Mega 2560</a:t>
            </a:r>
          </a:p>
          <a:p>
            <a:pPr marL="101600" marR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2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MISCELLANEOUS 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SD Breakout board – (16GB)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Piezo Buzzer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LMV324 – Sound Detector</a:t>
            </a:r>
          </a:p>
          <a:p>
            <a:pPr marL="101600" marR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2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GPS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BigRedBee - 2 Meter HP GPS</a:t>
            </a:r>
          </a:p>
          <a:p>
            <a:pPr marL="101600" marR="0" lvl="0" indent="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200" b="0" i="0" u="sng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CAMERA</a:t>
            </a:r>
          </a:p>
          <a:p>
            <a:pPr marL="520700" marR="0" lvl="1" indent="-1016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Char char="•"/>
            </a:pPr>
            <a:r>
              <a:rPr lang="en"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RunCam2 – (64GB) </a:t>
            </a:r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502" y="88884"/>
            <a:ext cx="825255" cy="78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502" y="1130492"/>
            <a:ext cx="825255" cy="733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657" y="2122291"/>
            <a:ext cx="825102" cy="8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Shape 2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647" y="3212535"/>
            <a:ext cx="825111" cy="831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Shape 2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646" y="4301694"/>
            <a:ext cx="825113" cy="79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Shape 20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959721" y="136827"/>
            <a:ext cx="1148099" cy="83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275621" y="1119844"/>
            <a:ext cx="832199" cy="8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44221" y="2119738"/>
            <a:ext cx="663600" cy="8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Shape 20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262681" y="3142055"/>
            <a:ext cx="832199" cy="640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5400000">
            <a:off x="8338171" y="4179239"/>
            <a:ext cx="996900" cy="5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3569471" y="1569041"/>
            <a:ext cx="996746" cy="1017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Shape 21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569319" y="2816044"/>
            <a:ext cx="996900" cy="966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493462" y="147588"/>
            <a:ext cx="2077639" cy="12358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>
            <a:spLocks noGrp="1"/>
          </p:cNvSpPr>
          <p:nvPr>
            <p:ph type="title"/>
          </p:nvPr>
        </p:nvSpPr>
        <p:spPr>
          <a:xfrm>
            <a:off x="910425" y="237400"/>
            <a:ext cx="7204200" cy="549300"/>
          </a:xfrm>
          <a:prstGeom prst="rect">
            <a:avLst/>
          </a:prstGeom>
          <a:noFill/>
          <a:ln>
            <a:noFill/>
          </a:ln>
        </p:spPr>
        <p:txBody>
          <a:bodyPr lIns="68575" tIns="68575" rIns="68575" bIns="68575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VOLTAGE &amp; CURRENT MONITORING CIRCUIT</a:t>
            </a:r>
          </a:p>
        </p:txBody>
      </p:sp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6035" y="1394495"/>
            <a:ext cx="4619700" cy="23811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 txBox="1"/>
          <p:nvPr/>
        </p:nvSpPr>
        <p:spPr>
          <a:xfrm>
            <a:off x="441789" y="1394507"/>
            <a:ext cx="3041100" cy="2354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Measured as 2 analog sensors via Vout1 and Vout2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Vbat and Ibat calculated with equations based on the analog voltage readings</a:t>
            </a:r>
          </a:p>
          <a:p>
            <a:pPr marL="285750" marR="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•"/>
            </a:pPr>
            <a:r>
              <a:rPr lang="en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Provides accurate duration testing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 txBox="1">
            <a:spLocks noGrp="1"/>
          </p:cNvSpPr>
          <p:nvPr>
            <p:ph type="title"/>
          </p:nvPr>
        </p:nvSpPr>
        <p:spPr>
          <a:xfrm>
            <a:off x="804689" y="110343"/>
            <a:ext cx="7429498" cy="6215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lt1"/>
              </a:buClr>
              <a:buSzPct val="25000"/>
              <a:buFont typeface="Century Gothic"/>
              <a:buNone/>
            </a:pP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lang="en"/>
              <a:t>igRedBee</a:t>
            </a:r>
            <a:r>
              <a:rPr lang="en" sz="2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APRS/GPS</a:t>
            </a:r>
          </a:p>
        </p:txBody>
      </p:sp>
      <p:pic>
        <p:nvPicPr>
          <p:cNvPr id="226" name="Shape 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0825" y="2503684"/>
            <a:ext cx="3800999" cy="235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2450" y="821104"/>
            <a:ext cx="2318724" cy="4033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30823" y="821104"/>
            <a:ext cx="3800999" cy="2016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 descr="IMG_055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57285" y="821104"/>
            <a:ext cx="1717427" cy="1288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Shape 230" descr="20170413_135114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57284" y="2363056"/>
            <a:ext cx="1717427" cy="249107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Shape 231"/>
          <p:cNvSpPr txBox="1"/>
          <p:nvPr/>
        </p:nvSpPr>
        <p:spPr>
          <a:xfrm>
            <a:off x="5163123" y="2926793"/>
            <a:ext cx="1667925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KI7JOV-11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288</Words>
  <Application>Microsoft Office PowerPoint</Application>
  <PresentationFormat>On-screen Show (16:9)</PresentationFormat>
  <Paragraphs>88</Paragraphs>
  <Slides>29</Slides>
  <Notes>29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Century Gothic</vt:lpstr>
      <vt:lpstr>Arial</vt:lpstr>
      <vt:lpstr>Mesh</vt:lpstr>
      <vt:lpstr>GLENDALE COMMUNITY COLLEGE</vt:lpstr>
      <vt:lpstr>Presented By</vt:lpstr>
      <vt:lpstr>PowerPoint Presentation</vt:lpstr>
      <vt:lpstr>PowerPoint Presentation</vt:lpstr>
      <vt:lpstr>PowerPoint Presentation</vt:lpstr>
      <vt:lpstr>Mission Goals</vt:lpstr>
      <vt:lpstr>List of Components</vt:lpstr>
      <vt:lpstr>VOLTAGE &amp; CURRENT MONITORING CIRCUIT</vt:lpstr>
      <vt:lpstr>BigRedBee APRS/GPS</vt:lpstr>
      <vt:lpstr>APRS TRACKING</vt:lpstr>
      <vt:lpstr>PROGRAMMING</vt:lpstr>
      <vt:lpstr>PROGRAMMING</vt:lpstr>
      <vt:lpstr>Reacting to external stimuli</vt:lpstr>
      <vt:lpstr>What went wrong with the code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Temperature </vt:lpstr>
      <vt:lpstr>Altitude</vt:lpstr>
      <vt:lpstr>Acceleration</vt:lpstr>
      <vt:lpstr>Pressure</vt:lpstr>
      <vt:lpstr>UV SENSOR</vt:lpstr>
      <vt:lpstr>SOUND</vt:lpstr>
      <vt:lpstr>HUMIDITY</vt:lpstr>
      <vt:lpstr>Power Consumption</vt:lpstr>
      <vt:lpstr>Overview of What We Learned</vt:lpstr>
      <vt:lpstr>SPECIAL THANKS TO...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GLENDALE COMMUNITY COLLEGE</dc:title>
  <cp:lastModifiedBy>Austin Macosky</cp:lastModifiedBy>
  <cp:revision>4</cp:revision>
  <dcterms:modified xsi:type="dcterms:W3CDTF">2017-04-15T00:03:25Z</dcterms:modified>
</cp:coreProperties>
</file>